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97AE49E-B72B-43A5-B900-5093CC24C3B1}">
          <p14:sldIdLst>
            <p14:sldId id="256"/>
            <p14:sldId id="257"/>
            <p14:sldId id="258"/>
            <p14:sldId id="259"/>
          </p14:sldIdLst>
        </p14:section>
        <p14:section name="Untitled Section" id="{909BE8FE-CF5F-4D44-8273-DE1301B93153}">
          <p14:sldIdLst>
            <p14:sldId id="262"/>
            <p14:sldId id="263"/>
            <p14:sldId id="264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782" autoAdjust="0"/>
  </p:normalViewPr>
  <p:slideViewPr>
    <p:cSldViewPr snapToGrid="0">
      <p:cViewPr varScale="1">
        <p:scale>
          <a:sx n="118" d="100"/>
          <a:sy n="118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AB38D-E7C3-4DF5-8A3F-E3E9F44C1678}" type="datetimeFigureOut">
              <a:rPr lang="en-US" smtClean="0"/>
              <a:t>7/24/25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67832-8C68-46E5-8161-345C54964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4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67832-8C68-46E5-8161-345C54964B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21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67832-8C68-46E5-8161-345C54964B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21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67832-8C68-46E5-8161-345C54964B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23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5633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020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0330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1056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4757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8986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7/24/25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7/24/25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3312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7/24/25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6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427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5947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1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8F373-4ED6-7F34-14AB-58C8F061B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452" y="971398"/>
            <a:ext cx="5577547" cy="1584378"/>
          </a:xfrm>
        </p:spPr>
        <p:txBody>
          <a:bodyPr anchor="t">
            <a:normAutofit/>
          </a:bodyPr>
          <a:lstStyle/>
          <a:p>
            <a:r>
              <a:rPr lang="en-US" sz="3700"/>
              <a:t>How to assay MA-line worms with Image-J</a:t>
            </a:r>
          </a:p>
        </p:txBody>
      </p:sp>
      <p:grpSp>
        <p:nvGrpSpPr>
          <p:cNvPr id="10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95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1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5B86161E-D871-B302-0AC2-28F625F9E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001" b="14430"/>
          <a:stretch/>
        </p:blipFill>
        <p:spPr>
          <a:xfrm>
            <a:off x="6824" y="2882642"/>
            <a:ext cx="12178352" cy="401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3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13F12C-87F4-D3A4-D17A-A94C6461E194}"/>
              </a:ext>
            </a:extLst>
          </p:cNvPr>
          <p:cNvSpPr txBox="1"/>
          <p:nvPr/>
        </p:nvSpPr>
        <p:spPr>
          <a:xfrm>
            <a:off x="338667" y="485422"/>
            <a:ext cx="706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Start ImageJ. Click and drag image files to taskbar to open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08025A-C265-658B-66DE-B49FF5BC9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51310"/>
            <a:ext cx="5744377" cy="924054"/>
          </a:xfrm>
          <a:prstGeom prst="rect">
            <a:avLst/>
          </a:prstGeom>
        </p:spPr>
      </p:pic>
      <p:pic>
        <p:nvPicPr>
          <p:cNvPr id="12" name="Picture 11" descr="A screenshot of a computer">
            <a:extLst>
              <a:ext uri="{FF2B5EF4-FFF2-40B4-BE49-F238E27FC236}">
                <a16:creationId xmlns:a16="http://schemas.microsoft.com/office/drawing/2014/main" id="{02C93AAC-30E5-4971-004F-9F4660871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16" y="1445093"/>
            <a:ext cx="5591955" cy="3038899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C1C43A6-349D-5F5F-05BC-126438A9B655}"/>
              </a:ext>
            </a:extLst>
          </p:cNvPr>
          <p:cNvCxnSpPr>
            <a:cxnSpLocks/>
          </p:cNvCxnSpPr>
          <p:nvPr/>
        </p:nvCxnSpPr>
        <p:spPr>
          <a:xfrm flipV="1">
            <a:off x="2293257" y="1930400"/>
            <a:ext cx="3686628" cy="1498600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29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whiteboard, toilet&#10;&#10;Description automatically generated">
            <a:extLst>
              <a:ext uri="{FF2B5EF4-FFF2-40B4-BE49-F238E27FC236}">
                <a16:creationId xmlns:a16="http://schemas.microsoft.com/office/drawing/2014/main" id="{5C2D5928-D654-D248-9969-9CE9B3FB3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9" y="511629"/>
            <a:ext cx="5975048" cy="4481286"/>
          </a:xfrm>
          <a:prstGeom prst="rect">
            <a:avLst/>
          </a:prstGeom>
        </p:spPr>
      </p:pic>
      <p:pic>
        <p:nvPicPr>
          <p:cNvPr id="8" name="Picture 7" descr="A picture containing dark, black, night, night sky&#10;&#10;Description automatically generated">
            <a:extLst>
              <a:ext uri="{FF2B5EF4-FFF2-40B4-BE49-F238E27FC236}">
                <a16:creationId xmlns:a16="http://schemas.microsoft.com/office/drawing/2014/main" id="{8B90142E-DABD-4D8B-9CCE-F767B82DE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723" y="511629"/>
            <a:ext cx="5975048" cy="4481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B7B568-D1C1-39E8-F4C2-EABC48E84E0C}"/>
              </a:ext>
            </a:extLst>
          </p:cNvPr>
          <p:cNvSpPr txBox="1"/>
          <p:nvPr/>
        </p:nvSpPr>
        <p:spPr>
          <a:xfrm>
            <a:off x="566057" y="5326741"/>
            <a:ext cx="4049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Bright-field image: Both MA-line and</a:t>
            </a:r>
          </a:p>
          <a:p>
            <a:r>
              <a:rPr lang="en-US" dirty="0"/>
              <a:t>       N2 Bristol worms are visible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2612AA-228E-12AF-E6D0-41537B36C0D6}"/>
              </a:ext>
            </a:extLst>
          </p:cNvPr>
          <p:cNvSpPr txBox="1"/>
          <p:nvPr/>
        </p:nvSpPr>
        <p:spPr>
          <a:xfrm>
            <a:off x="6874921" y="5326742"/>
            <a:ext cx="5044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GFP fluorescent image: Only MA-line mutants </a:t>
            </a:r>
          </a:p>
          <a:p>
            <a:r>
              <a:rPr lang="en-US" dirty="0"/>
              <a:t>		         visible</a:t>
            </a:r>
          </a:p>
        </p:txBody>
      </p:sp>
    </p:spTree>
    <p:extLst>
      <p:ext uri="{BB962C8B-B14F-4D97-AF65-F5344CB8AC3E}">
        <p14:creationId xmlns:p14="http://schemas.microsoft.com/office/powerpoint/2010/main" val="2279521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D96E98-0341-0E32-331B-5DC17F4E4F1A}"/>
              </a:ext>
            </a:extLst>
          </p:cNvPr>
          <p:cNvSpPr txBox="1"/>
          <p:nvPr/>
        </p:nvSpPr>
        <p:spPr>
          <a:xfrm>
            <a:off x="145142" y="180623"/>
            <a:ext cx="672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2: Adjust brightness and contrast settings of GFP images</a:t>
            </a:r>
          </a:p>
        </p:txBody>
      </p:sp>
      <p:pic>
        <p:nvPicPr>
          <p:cNvPr id="5" name="Picture 4" descr="A picture containing dark, black, night, night sky&#10;&#10;Description automatically generated">
            <a:extLst>
              <a:ext uri="{FF2B5EF4-FFF2-40B4-BE49-F238E27FC236}">
                <a16:creationId xmlns:a16="http://schemas.microsoft.com/office/drawing/2014/main" id="{3EDF7ADE-8B45-0943-905F-E19EFC80C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6623"/>
            <a:ext cx="4161836" cy="3121377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6BF269CC-3600-21C8-00E1-9D35BC781C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93" t="7764" r="10428" b="62606"/>
          <a:stretch/>
        </p:blipFill>
        <p:spPr>
          <a:xfrm>
            <a:off x="145142" y="688831"/>
            <a:ext cx="3127086" cy="2908916"/>
          </a:xfrm>
          <a:prstGeom prst="rect">
            <a:avLst/>
          </a:prstGeom>
        </p:spPr>
      </p:pic>
      <p:pic>
        <p:nvPicPr>
          <p:cNvPr id="11" name="Picture 1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FAC31B2-AE2A-D635-CA0D-4784DCBB0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419" y="549955"/>
            <a:ext cx="1476581" cy="30770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F95D8-C24A-6C5E-26DC-EEA68AD77DDF}"/>
              </a:ext>
            </a:extLst>
          </p:cNvPr>
          <p:cNvSpPr txBox="1"/>
          <p:nvPr/>
        </p:nvSpPr>
        <p:spPr>
          <a:xfrm>
            <a:off x="6477000" y="688831"/>
            <a:ext cx="5430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best effect, set minimum and maximum light </a:t>
            </a:r>
          </a:p>
          <a:p>
            <a:r>
              <a:rPr lang="en-US" dirty="0"/>
              <a:t>settings low and contrast high. Adjust to</a:t>
            </a:r>
          </a:p>
          <a:p>
            <a:r>
              <a:rPr lang="en-US" dirty="0"/>
              <a:t>make sure all GFP-labeled</a:t>
            </a:r>
          </a:p>
          <a:p>
            <a:r>
              <a:rPr lang="en-US" dirty="0"/>
              <a:t>worms in are still visible. Click “Apply” when done.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0B12AC-A164-EA89-1E1A-A7CCF21BF435}"/>
              </a:ext>
            </a:extLst>
          </p:cNvPr>
          <p:cNvCxnSpPr/>
          <p:nvPr/>
        </p:nvCxnSpPr>
        <p:spPr>
          <a:xfrm>
            <a:off x="3507985" y="1663700"/>
            <a:ext cx="86081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82693C59-4B5B-DD8D-0618-EE3B77AFC5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191" y="3291424"/>
            <a:ext cx="4436204" cy="356657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3098FD-57CE-5E69-B11F-C67FCFE6C625}"/>
              </a:ext>
            </a:extLst>
          </p:cNvPr>
          <p:cNvCxnSpPr/>
          <p:nvPr/>
        </p:nvCxnSpPr>
        <p:spPr>
          <a:xfrm>
            <a:off x="4619419" y="5074712"/>
            <a:ext cx="237828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430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69852D-6566-39AB-BB82-0B30AD0A928F}"/>
              </a:ext>
            </a:extLst>
          </p:cNvPr>
          <p:cNvSpPr txBox="1"/>
          <p:nvPr/>
        </p:nvSpPr>
        <p:spPr>
          <a:xfrm>
            <a:off x="170542" y="180622"/>
            <a:ext cx="5760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Use ROI selection tool to select a sample portion of the images to assay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0A26F4-A3A5-A4A6-F53C-B2B8BA1AF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0" t="21111" r="15521" b="21111"/>
          <a:stretch/>
        </p:blipFill>
        <p:spPr>
          <a:xfrm>
            <a:off x="170542" y="826953"/>
            <a:ext cx="3867150" cy="3962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8110DA-CB02-A382-A5EB-1EF5C460FA59}"/>
              </a:ext>
            </a:extLst>
          </p:cNvPr>
          <p:cNvCxnSpPr>
            <a:cxnSpLocks/>
          </p:cNvCxnSpPr>
          <p:nvPr/>
        </p:nvCxnSpPr>
        <p:spPr>
          <a:xfrm>
            <a:off x="3683000" y="2387600"/>
            <a:ext cx="838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B1893D-5100-A38F-7239-7C6F2473D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33778" r="82000" b="46074"/>
          <a:stretch/>
        </p:blipFill>
        <p:spPr>
          <a:xfrm>
            <a:off x="4612640" y="1564641"/>
            <a:ext cx="1706880" cy="1381760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23FCB2-FB9C-27DD-5809-2021213E7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501" y="1564641"/>
            <a:ext cx="3962856" cy="6463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06DAB3-F1AA-9B0E-A083-CB9EC08C2EBE}"/>
              </a:ext>
            </a:extLst>
          </p:cNvPr>
          <p:cNvSpPr txBox="1"/>
          <p:nvPr/>
        </p:nvSpPr>
        <p:spPr>
          <a:xfrm>
            <a:off x="4654834" y="2946401"/>
            <a:ext cx="1664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Anything you do</a:t>
            </a:r>
          </a:p>
          <a:p>
            <a:r>
              <a:rPr lang="en-US" sz="1200" dirty="0"/>
              <a:t>to one image will</a:t>
            </a:r>
          </a:p>
          <a:p>
            <a:r>
              <a:rPr lang="en-US" sz="1200" dirty="0"/>
              <a:t>now happen to all</a:t>
            </a:r>
          </a:p>
          <a:p>
            <a:r>
              <a:rPr lang="en-US" sz="1200" dirty="0"/>
              <a:t>synchronized images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CDB158-9B0F-81F8-65EE-CBD34492E5EC}"/>
              </a:ext>
            </a:extLst>
          </p:cNvPr>
          <p:cNvCxnSpPr>
            <a:cxnSpLocks/>
          </p:cNvCxnSpPr>
          <p:nvPr/>
        </p:nvCxnSpPr>
        <p:spPr>
          <a:xfrm>
            <a:off x="6395720" y="1971040"/>
            <a:ext cx="838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64ED81-C786-28C2-D1CE-25AB0BABE34F}"/>
              </a:ext>
            </a:extLst>
          </p:cNvPr>
          <p:cNvSpPr txBox="1"/>
          <p:nvPr/>
        </p:nvSpPr>
        <p:spPr>
          <a:xfrm>
            <a:off x="6814820" y="2344259"/>
            <a:ext cx="1898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Select ROI selection tool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CCE4B7-AEEA-F51F-EE49-C8AD7319D8BA}"/>
              </a:ext>
            </a:extLst>
          </p:cNvPr>
          <p:cNvSpPr/>
          <p:nvPr/>
        </p:nvSpPr>
        <p:spPr>
          <a:xfrm>
            <a:off x="7312501" y="1887806"/>
            <a:ext cx="175419" cy="1645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8A9384-B435-DD6C-6DB4-4C521DCE96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22815" r="53250" b="44920"/>
          <a:stretch/>
        </p:blipFill>
        <p:spPr>
          <a:xfrm>
            <a:off x="6672649" y="3682974"/>
            <a:ext cx="5242560" cy="2212757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92F679-07B1-46FC-7933-95FCC463C96A}"/>
              </a:ext>
            </a:extLst>
          </p:cNvPr>
          <p:cNvCxnSpPr>
            <a:cxnSpLocks/>
          </p:cNvCxnSpPr>
          <p:nvPr/>
        </p:nvCxnSpPr>
        <p:spPr>
          <a:xfrm>
            <a:off x="7487920" y="2661920"/>
            <a:ext cx="0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2B40750-5544-83FA-223D-5F798A7C4DF8}"/>
              </a:ext>
            </a:extLst>
          </p:cNvPr>
          <p:cNvSpPr txBox="1"/>
          <p:nvPr/>
        </p:nvSpPr>
        <p:spPr>
          <a:xfrm>
            <a:off x="7598565" y="2698638"/>
            <a:ext cx="3992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Then click and drag on one of the photos to select</a:t>
            </a:r>
          </a:p>
          <a:p>
            <a:r>
              <a:rPr lang="en-US" sz="1200" dirty="0"/>
              <a:t>the region you want to assay. Anything selected in one</a:t>
            </a:r>
          </a:p>
          <a:p>
            <a:r>
              <a:rPr lang="en-US" sz="1200" dirty="0"/>
              <a:t>photo will also be selected in the other photos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6F760C-9634-38A8-7388-6620F764F8BD}"/>
              </a:ext>
            </a:extLst>
          </p:cNvPr>
          <p:cNvSpPr txBox="1"/>
          <p:nvPr/>
        </p:nvSpPr>
        <p:spPr>
          <a:xfrm>
            <a:off x="7227376" y="6002385"/>
            <a:ext cx="473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Remember to </a:t>
            </a:r>
            <a:r>
              <a:rPr lang="en-US" sz="1200" dirty="0" err="1"/>
              <a:t>unsynchronize</a:t>
            </a:r>
            <a:r>
              <a:rPr lang="en-US" sz="1200" dirty="0"/>
              <a:t> photos when done</a:t>
            </a:r>
          </a:p>
        </p:txBody>
      </p:sp>
    </p:spTree>
    <p:extLst>
      <p:ext uri="{BB962C8B-B14F-4D97-AF65-F5344CB8AC3E}">
        <p14:creationId xmlns:p14="http://schemas.microsoft.com/office/powerpoint/2010/main" val="380715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A15B0-7336-F4A6-0D9A-69976FA60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97" y="124125"/>
            <a:ext cx="2461323" cy="1617589"/>
          </a:xfrm>
        </p:spPr>
        <p:txBody>
          <a:bodyPr>
            <a:normAutofit/>
          </a:bodyPr>
          <a:lstStyle/>
          <a:p>
            <a:r>
              <a:rPr lang="en-US" dirty="0"/>
              <a:t>You can save selection boxes and import them to other images.</a:t>
            </a:r>
          </a:p>
          <a:p>
            <a:endParaRPr lang="en-US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998C5C69-2E80-6895-73EF-AAD33E7C28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35" t="21413" r="15517" b="19848"/>
          <a:stretch/>
        </p:blipFill>
        <p:spPr>
          <a:xfrm>
            <a:off x="2828834" y="124125"/>
            <a:ext cx="3918856" cy="407851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950D19-3977-5008-4156-92217EB74266}"/>
              </a:ext>
            </a:extLst>
          </p:cNvPr>
          <p:cNvCxnSpPr>
            <a:cxnSpLocks/>
          </p:cNvCxnSpPr>
          <p:nvPr/>
        </p:nvCxnSpPr>
        <p:spPr>
          <a:xfrm>
            <a:off x="6747690" y="1342571"/>
            <a:ext cx="838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2045065-239F-1999-57B0-30907D99E8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9" t="42037" r="51041" b="25926"/>
          <a:stretch/>
        </p:blipFill>
        <p:spPr>
          <a:xfrm>
            <a:off x="7694746" y="643164"/>
            <a:ext cx="3810000" cy="2197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E15257-D677-10F3-D5EF-4B06413D8D81}"/>
              </a:ext>
            </a:extLst>
          </p:cNvPr>
          <p:cNvSpPr txBox="1"/>
          <p:nvPr/>
        </p:nvSpPr>
        <p:spPr>
          <a:xfrm>
            <a:off x="7297418" y="3005435"/>
            <a:ext cx="460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First: click on selection box and click “add” on ROI selection manager window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A3E14E-401F-5639-EDE4-9370B32ABCCB}"/>
              </a:ext>
            </a:extLst>
          </p:cNvPr>
          <p:cNvSpPr txBox="1"/>
          <p:nvPr/>
        </p:nvSpPr>
        <p:spPr>
          <a:xfrm>
            <a:off x="7297417" y="3651766"/>
            <a:ext cx="460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Second: Click “More” -&gt; “save” to save selection box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A9D282-5D4A-4E9A-009A-8C32EB59837D}"/>
              </a:ext>
            </a:extLst>
          </p:cNvPr>
          <p:cNvSpPr txBox="1"/>
          <p:nvPr/>
        </p:nvSpPr>
        <p:spPr>
          <a:xfrm>
            <a:off x="6096000" y="4483632"/>
            <a:ext cx="4604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restart ImageJ and want to add the saved selection box to another image: Click “More” -&gt; “Open.” If the images are the same size, the selection box will appear in the same place in every image.</a:t>
            </a:r>
          </a:p>
        </p:txBody>
      </p:sp>
    </p:spTree>
    <p:extLst>
      <p:ext uri="{BB962C8B-B14F-4D97-AF65-F5344CB8AC3E}">
        <p14:creationId xmlns:p14="http://schemas.microsoft.com/office/powerpoint/2010/main" val="387633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4C32A0-4C87-F929-4B1E-797B4ACD788C}"/>
              </a:ext>
            </a:extLst>
          </p:cNvPr>
          <p:cNvSpPr txBox="1"/>
          <p:nvPr/>
        </p:nvSpPr>
        <p:spPr>
          <a:xfrm>
            <a:off x="170542" y="180622"/>
            <a:ext cx="576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Crop images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C5B5CC-2D90-7689-F680-7A6FF611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1" t="42414" r="61781" b="25549"/>
          <a:stretch/>
        </p:blipFill>
        <p:spPr>
          <a:xfrm>
            <a:off x="332920" y="4287048"/>
            <a:ext cx="2367209" cy="2104701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6AB9F3-0600-E0CB-F176-BF5DD3F66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22815" r="75069" b="44920"/>
          <a:stretch/>
        </p:blipFill>
        <p:spPr>
          <a:xfrm>
            <a:off x="332921" y="2040924"/>
            <a:ext cx="2367209" cy="202840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9F517D9-9342-F2FF-5051-C5105F35DF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t="50000" r="34643" b="23386"/>
          <a:stretch/>
        </p:blipFill>
        <p:spPr>
          <a:xfrm>
            <a:off x="2902857" y="0"/>
            <a:ext cx="4005943" cy="1825171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C692F34-812F-1562-05BA-A11C6D8AA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446" y="4411998"/>
            <a:ext cx="1996708" cy="1979751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AFD43E7-DAC2-8097-F26F-3044F9A522D5}"/>
              </a:ext>
            </a:extLst>
          </p:cNvPr>
          <p:cNvCxnSpPr/>
          <p:nvPr/>
        </p:nvCxnSpPr>
        <p:spPr>
          <a:xfrm flipV="1">
            <a:off x="3245745" y="5248589"/>
            <a:ext cx="2119085" cy="306568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1EA3C7C0-9D07-A74F-06AE-B33A3684E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392" y="2100057"/>
            <a:ext cx="2030816" cy="1969276"/>
          </a:xfrm>
          <a:prstGeom prst="rect">
            <a:avLst/>
          </a:prstGeom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C19EC919-3058-96F6-9965-E97BF265CAF0}"/>
              </a:ext>
            </a:extLst>
          </p:cNvPr>
          <p:cNvCxnSpPr/>
          <p:nvPr/>
        </p:nvCxnSpPr>
        <p:spPr>
          <a:xfrm flipV="1">
            <a:off x="3255973" y="3122432"/>
            <a:ext cx="2119085" cy="306568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349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14203-3BF2-A284-AB02-1FB8FD803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17" y="172384"/>
            <a:ext cx="10077557" cy="3549045"/>
          </a:xfrm>
        </p:spPr>
        <p:txBody>
          <a:bodyPr/>
          <a:lstStyle/>
          <a:p>
            <a:r>
              <a:rPr lang="en-US" dirty="0"/>
              <a:t>Step 5: Colorize and merge photos</a:t>
            </a:r>
          </a:p>
        </p:txBody>
      </p:sp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BAD0C8B4-521C-0832-C7AD-34EA891520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4" t="24445" r="34541" b="30925"/>
          <a:stretch/>
        </p:blipFill>
        <p:spPr>
          <a:xfrm>
            <a:off x="144717" y="666750"/>
            <a:ext cx="3886201" cy="30607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DCB5F3-C68A-7C9B-91C5-465C4373DCD0}"/>
              </a:ext>
            </a:extLst>
          </p:cNvPr>
          <p:cNvCxnSpPr>
            <a:cxnSpLocks/>
          </p:cNvCxnSpPr>
          <p:nvPr/>
        </p:nvCxnSpPr>
        <p:spPr>
          <a:xfrm>
            <a:off x="4126272" y="1946907"/>
            <a:ext cx="6870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7544617-C081-C47E-9D69-6D2F668B7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09" y="329955"/>
            <a:ext cx="1705213" cy="3505689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1EF8A1-EA4C-1D7D-A100-A6F37871A257}"/>
              </a:ext>
            </a:extLst>
          </p:cNvPr>
          <p:cNvCxnSpPr/>
          <p:nvPr/>
        </p:nvCxnSpPr>
        <p:spPr>
          <a:xfrm flipH="1">
            <a:off x="6548422" y="1144200"/>
            <a:ext cx="11176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1F363F1-5582-BEA1-C5D2-ECA460682DF5}"/>
              </a:ext>
            </a:extLst>
          </p:cNvPr>
          <p:cNvSpPr txBox="1"/>
          <p:nvPr/>
        </p:nvSpPr>
        <p:spPr>
          <a:xfrm>
            <a:off x="7664366" y="1005700"/>
            <a:ext cx="1925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GFP image set as green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104FAF-AB41-AC0D-084E-C8423DA6F7B2}"/>
              </a:ext>
            </a:extLst>
          </p:cNvPr>
          <p:cNvCxnSpPr/>
          <p:nvPr/>
        </p:nvCxnSpPr>
        <p:spPr>
          <a:xfrm flipH="1">
            <a:off x="6548422" y="864800"/>
            <a:ext cx="11176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AD774D2-4C28-4C9A-AD8C-4E5CB0D1125B}"/>
              </a:ext>
            </a:extLst>
          </p:cNvPr>
          <p:cNvSpPr txBox="1"/>
          <p:nvPr/>
        </p:nvSpPr>
        <p:spPr>
          <a:xfrm>
            <a:off x="7664366" y="714887"/>
            <a:ext cx="2285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Bright-field image set as red</a:t>
            </a:r>
          </a:p>
        </p:txBody>
      </p:sp>
      <p:sp>
        <p:nvSpPr>
          <p:cNvPr id="45" name="Arrow: Left-Up 44">
            <a:extLst>
              <a:ext uri="{FF2B5EF4-FFF2-40B4-BE49-F238E27FC236}">
                <a16:creationId xmlns:a16="http://schemas.microsoft.com/office/drawing/2014/main" id="{CCA44BC6-5228-3B85-987F-C0A706E1F44E}"/>
              </a:ext>
            </a:extLst>
          </p:cNvPr>
          <p:cNvSpPr/>
          <p:nvPr/>
        </p:nvSpPr>
        <p:spPr>
          <a:xfrm rot="5400000">
            <a:off x="5632450" y="4527412"/>
            <a:ext cx="927100" cy="488950"/>
          </a:xfrm>
          <a:prstGeom prst="leftUp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D4A130-EE1E-2CDF-C428-3B78AF4D6A20}"/>
              </a:ext>
            </a:extLst>
          </p:cNvPr>
          <p:cNvSpPr txBox="1"/>
          <p:nvPr/>
        </p:nvSpPr>
        <p:spPr>
          <a:xfrm>
            <a:off x="4637321" y="5287000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MA-line mutants</a:t>
            </a:r>
          </a:p>
          <a:p>
            <a:r>
              <a:rPr lang="en-US" dirty="0"/>
              <a:t>are highlighted</a:t>
            </a:r>
          </a:p>
        </p:txBody>
      </p:sp>
      <p:pic>
        <p:nvPicPr>
          <p:cNvPr id="52" name="Picture 5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4C3E58D-4A35-D3AF-BB17-B077AB602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15" y="2845452"/>
            <a:ext cx="3809831" cy="38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59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E2D6AC-13C7-9F27-D7B6-3802AF61D3EB}"/>
              </a:ext>
            </a:extLst>
          </p:cNvPr>
          <p:cNvSpPr txBox="1"/>
          <p:nvPr/>
        </p:nvSpPr>
        <p:spPr>
          <a:xfrm>
            <a:off x="1457841" y="414020"/>
            <a:ext cx="983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it is easy to count and compare the number of MA-line mutants to wild-type N2 worms </a:t>
            </a:r>
          </a:p>
        </p:txBody>
      </p:sp>
      <p:pic>
        <p:nvPicPr>
          <p:cNvPr id="13" name="Picture 1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C52FF67-F2B0-2572-B76D-AD0F7B55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55" y="2725736"/>
            <a:ext cx="3809831" cy="38401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643EE7-0057-5F75-3258-CE67F61364EA}"/>
              </a:ext>
            </a:extLst>
          </p:cNvPr>
          <p:cNvSpPr txBox="1"/>
          <p:nvPr/>
        </p:nvSpPr>
        <p:spPr>
          <a:xfrm>
            <a:off x="8413377" y="2523744"/>
            <a:ext cx="3492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it is easy to count and compare the number of MA-line mutants to wild-type N2 worms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DA7EE6-0949-9D44-FF42-3A694092AD60}"/>
              </a:ext>
            </a:extLst>
          </p:cNvPr>
          <p:cNvSpPr txBox="1"/>
          <p:nvPr/>
        </p:nvSpPr>
        <p:spPr>
          <a:xfrm>
            <a:off x="7480133" y="4276486"/>
            <a:ext cx="4711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7 MA-line mutants to 33 wildtype</a:t>
            </a:r>
          </a:p>
          <a:p>
            <a:r>
              <a:rPr lang="en-US" dirty="0"/>
              <a:t>worms (not counting eggs)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2AB174-3126-C283-D4B2-2FAB123A3E36}"/>
              </a:ext>
            </a:extLst>
          </p:cNvPr>
          <p:cNvSpPr txBox="1"/>
          <p:nvPr/>
        </p:nvSpPr>
        <p:spPr>
          <a:xfrm>
            <a:off x="7480133" y="5243651"/>
            <a:ext cx="3514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proportion found in the cropped image here</a:t>
            </a:r>
          </a:p>
          <a:p>
            <a:r>
              <a:rPr lang="en-US" dirty="0"/>
              <a:t>should be representative of the entire population</a:t>
            </a:r>
          </a:p>
        </p:txBody>
      </p:sp>
    </p:spTree>
    <p:extLst>
      <p:ext uri="{BB962C8B-B14F-4D97-AF65-F5344CB8AC3E}">
        <p14:creationId xmlns:p14="http://schemas.microsoft.com/office/powerpoint/2010/main" val="3736007651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RegularSeed_2SEEDS">
      <a:dk1>
        <a:srgbClr val="000000"/>
      </a:dk1>
      <a:lt1>
        <a:srgbClr val="FFFFFF"/>
      </a:lt1>
      <a:dk2>
        <a:srgbClr val="412424"/>
      </a:dk2>
      <a:lt2>
        <a:srgbClr val="E2E8E3"/>
      </a:lt2>
      <a:accent1>
        <a:srgbClr val="CB21AD"/>
      </a:accent1>
      <a:accent2>
        <a:srgbClr val="B533DD"/>
      </a:accent2>
      <a:accent3>
        <a:srgbClr val="DD3378"/>
      </a:accent3>
      <a:accent4>
        <a:srgbClr val="82B31D"/>
      </a:accent4>
      <a:accent5>
        <a:srgbClr val="50B92B"/>
      </a:accent5>
      <a:accent6>
        <a:srgbClr val="1EBC37"/>
      </a:accent6>
      <a:hlink>
        <a:srgbClr val="319543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2837</TotalTime>
  <Words>340</Words>
  <Application>Microsoft Macintosh PowerPoint</Application>
  <PresentationFormat>Widescreen</PresentationFormat>
  <Paragraphs>40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Avenir Next LT Pro</vt:lpstr>
      <vt:lpstr>Avenir Next LT Pro Light</vt:lpstr>
      <vt:lpstr>Calibri</vt:lpstr>
      <vt:lpstr>Georgia Pro Semibold</vt:lpstr>
      <vt:lpstr>RocaVTI</vt:lpstr>
      <vt:lpstr>How to assay MA-line worms with Image-J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assay MA-line worms with Image-J</dc:title>
  <dc:creator>ben eick123</dc:creator>
  <cp:lastModifiedBy>Saber,Sayran S</cp:lastModifiedBy>
  <cp:revision>2</cp:revision>
  <dcterms:created xsi:type="dcterms:W3CDTF">2022-09-23T23:10:26Z</dcterms:created>
  <dcterms:modified xsi:type="dcterms:W3CDTF">2025-07-24T16:12:37Z</dcterms:modified>
</cp:coreProperties>
</file>